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5r+M0UndY6A8kAoPFccXA7AhT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Bản chiếu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4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3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3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34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34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3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4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34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34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3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4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4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3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và Chú thích">
  <p:cSld name="Tiêu đề và Chú thích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3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3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4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ích dẫn cùng với Chú thích">
  <p:cSld name="Trích dẫn cùng với Chú thích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4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44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4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4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4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nh Thiếp">
  <p:cSld name="Danh Thiếp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5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5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4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ích dẫn Danh Thiếp">
  <p:cSld name="Trích dẫn Danh Thiếp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6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6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46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4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4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4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7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7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47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4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và Văn bản Dọc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8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4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Dọc và Văn bản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9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9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4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Đầu trang của Phầ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i Nội dung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37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ép so sánh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38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38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3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̉ Tiêu đề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ống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ội dung với Chú thích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1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41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4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̉nh với Chú thích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2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2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42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4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3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3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3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3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3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3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3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3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3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3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3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3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gif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/>
        </p:nvSpPr>
        <p:spPr>
          <a:xfrm>
            <a:off x="4798141" y="1592826"/>
            <a:ext cx="39820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sng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PHẦN 1</a:t>
            </a:r>
            <a:endParaRPr b="1" sz="5000" u="sng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2566219" y="2960809"/>
            <a:ext cx="74725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GIỚI THIỆU VỀ THINGSBOARD</a:t>
            </a:r>
            <a:endParaRPr b="1" sz="40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Ảnh có chứa Phông chữ, biểu tượng, Đồ họa, màu trắng&#10;&#10;Mô tả được tạo tự động" id="145" name="Google Shape;1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0888" y="3668695"/>
            <a:ext cx="5144015" cy="270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/>
          <p:nvPr/>
        </p:nvSpPr>
        <p:spPr>
          <a:xfrm>
            <a:off x="1988573" y="1344893"/>
            <a:ext cx="721687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Từ các Tenant-admin có thể tạo ra các customer và chọn quyền cho customer.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 khoản Tenant admin có thể tạo, xóa và quản lý các Dashboard, device, rule chain.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Tenant admin có thể chỉ định 1 hay nhiều dashboard cho customer</a:t>
            </a:r>
            <a:endParaRPr/>
          </a:p>
        </p:txBody>
      </p:sp>
      <p:sp>
        <p:nvSpPr>
          <p:cNvPr id="262" name="Google Shape;262;p10"/>
          <p:cNvSpPr txBox="1"/>
          <p:nvPr/>
        </p:nvSpPr>
        <p:spPr>
          <a:xfrm>
            <a:off x="3758379" y="153517"/>
            <a:ext cx="40680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Tenant administrator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3" name="Google Shape;263;p10"/>
          <p:cNvCxnSpPr>
            <a:stCxn id="264" idx="2"/>
            <a:endCxn id="265" idx="0"/>
          </p:cNvCxnSpPr>
          <p:nvPr/>
        </p:nvCxnSpPr>
        <p:spPr>
          <a:xfrm flipH="1">
            <a:off x="4437922" y="3176789"/>
            <a:ext cx="1202100" cy="5781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6" name="Google Shape;266;p10"/>
          <p:cNvCxnSpPr>
            <a:stCxn id="264" idx="2"/>
            <a:endCxn id="267" idx="0"/>
          </p:cNvCxnSpPr>
          <p:nvPr/>
        </p:nvCxnSpPr>
        <p:spPr>
          <a:xfrm>
            <a:off x="5640022" y="3176789"/>
            <a:ext cx="1241400" cy="5883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4" name="Google Shape;264;p10"/>
          <p:cNvSpPr/>
          <p:nvPr/>
        </p:nvSpPr>
        <p:spPr>
          <a:xfrm>
            <a:off x="4694896" y="2781763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Admin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3492905" y="3754887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Tenant_admin_1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5936224" y="3765237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Tenant_admin_n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7315195" y="4928454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Customer_n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4602721" y="4928454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Customer_1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0" name="Google Shape;270;p10"/>
          <p:cNvCxnSpPr>
            <a:stCxn id="267" idx="2"/>
            <a:endCxn id="269" idx="0"/>
          </p:cNvCxnSpPr>
          <p:nvPr/>
        </p:nvCxnSpPr>
        <p:spPr>
          <a:xfrm flipH="1">
            <a:off x="5547850" y="4160263"/>
            <a:ext cx="1333500" cy="7683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1" name="Google Shape;271;p10"/>
          <p:cNvCxnSpPr>
            <a:stCxn id="267" idx="2"/>
            <a:endCxn id="268" idx="0"/>
          </p:cNvCxnSpPr>
          <p:nvPr/>
        </p:nvCxnSpPr>
        <p:spPr>
          <a:xfrm>
            <a:off x="6881350" y="4160263"/>
            <a:ext cx="1379100" cy="7683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2" name="Google Shape;272;p10"/>
          <p:cNvSpPr txBox="1"/>
          <p:nvPr/>
        </p:nvSpPr>
        <p:spPr>
          <a:xfrm>
            <a:off x="1988573" y="954456"/>
            <a:ext cx="7273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Quyền hạn và khả năng của Tenant administrator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 txBox="1"/>
          <p:nvPr/>
        </p:nvSpPr>
        <p:spPr>
          <a:xfrm>
            <a:off x="4737918" y="136387"/>
            <a:ext cx="17292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1"/>
          <p:cNvSpPr txBox="1"/>
          <p:nvPr/>
        </p:nvSpPr>
        <p:spPr>
          <a:xfrm>
            <a:off x="2126226" y="1248696"/>
            <a:ext cx="69587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có quyền tùy thuộc và sự phân công của Tenant admin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9" name="Google Shape;279;p11"/>
          <p:cNvCxnSpPr>
            <a:stCxn id="280" idx="2"/>
            <a:endCxn id="281" idx="0"/>
          </p:cNvCxnSpPr>
          <p:nvPr/>
        </p:nvCxnSpPr>
        <p:spPr>
          <a:xfrm flipH="1">
            <a:off x="4317481" y="2816283"/>
            <a:ext cx="1202100" cy="5781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" name="Google Shape;282;p11"/>
          <p:cNvCxnSpPr>
            <a:stCxn id="280" idx="2"/>
            <a:endCxn id="283" idx="0"/>
          </p:cNvCxnSpPr>
          <p:nvPr/>
        </p:nvCxnSpPr>
        <p:spPr>
          <a:xfrm>
            <a:off x="5519581" y="2816283"/>
            <a:ext cx="1241400" cy="5883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0" name="Google Shape;280;p11"/>
          <p:cNvSpPr/>
          <p:nvPr/>
        </p:nvSpPr>
        <p:spPr>
          <a:xfrm>
            <a:off x="4574455" y="2421257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Admin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11"/>
          <p:cNvSpPr/>
          <p:nvPr/>
        </p:nvSpPr>
        <p:spPr>
          <a:xfrm>
            <a:off x="3372464" y="3394381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Tenant_admin_1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5815783" y="3404731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Tenant_admin_n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7194754" y="4567948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Customer_n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4482280" y="4567948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Customer_1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6" name="Google Shape;286;p11"/>
          <p:cNvCxnSpPr>
            <a:stCxn id="283" idx="2"/>
            <a:endCxn id="285" idx="0"/>
          </p:cNvCxnSpPr>
          <p:nvPr/>
        </p:nvCxnSpPr>
        <p:spPr>
          <a:xfrm flipH="1">
            <a:off x="5427409" y="3799757"/>
            <a:ext cx="1333500" cy="7683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" name="Google Shape;287;p11"/>
          <p:cNvCxnSpPr>
            <a:stCxn id="283" idx="2"/>
            <a:endCxn id="284" idx="0"/>
          </p:cNvCxnSpPr>
          <p:nvPr/>
        </p:nvCxnSpPr>
        <p:spPr>
          <a:xfrm>
            <a:off x="6760909" y="3799757"/>
            <a:ext cx="1379100" cy="7683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 txBox="1"/>
          <p:nvPr/>
        </p:nvSpPr>
        <p:spPr>
          <a:xfrm>
            <a:off x="4336025" y="1592826"/>
            <a:ext cx="39820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PHẦN 3</a:t>
            </a:r>
            <a:endParaRPr b="1" sz="5000" u="sng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3234813" y="3177119"/>
            <a:ext cx="482763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ỨNG DỤNG PHÂN CẤP TRONG ĐỀ TÀI</a:t>
            </a:r>
            <a:endParaRPr b="1" sz="40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/>
          <p:nvPr/>
        </p:nvSpPr>
        <p:spPr>
          <a:xfrm>
            <a:off x="2126226" y="146424"/>
            <a:ext cx="8168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Giám sát nhiệt độ của Thành phố Hồ Chí Minh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4208206" y="616092"/>
            <a:ext cx="6803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phân cấp của dự án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00" name="Google Shape;300;p13"/>
          <p:cNvGrpSpPr/>
          <p:nvPr/>
        </p:nvGrpSpPr>
        <p:grpSpPr>
          <a:xfrm>
            <a:off x="4844018" y="1068070"/>
            <a:ext cx="2808763" cy="5640740"/>
            <a:chOff x="3457670" y="2764"/>
            <a:chExt cx="2808763" cy="5640740"/>
          </a:xfrm>
        </p:grpSpPr>
        <p:sp>
          <p:nvSpPr>
            <p:cNvPr id="301" name="Google Shape;301;p13"/>
            <p:cNvSpPr/>
            <p:nvPr/>
          </p:nvSpPr>
          <p:spPr>
            <a:xfrm>
              <a:off x="4688660" y="3410712"/>
              <a:ext cx="91440" cy="76385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81AF1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2" name="Google Shape;302;p13"/>
            <p:cNvSpPr/>
            <p:nvPr/>
          </p:nvSpPr>
          <p:spPr>
            <a:xfrm>
              <a:off x="4688660" y="1324813"/>
              <a:ext cx="91440" cy="76385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3" name="Google Shape;303;p13"/>
            <p:cNvSpPr/>
            <p:nvPr/>
          </p:nvSpPr>
          <p:spPr>
            <a:xfrm>
              <a:off x="3457670" y="2764"/>
              <a:ext cx="2553421" cy="1322048"/>
            </a:xfrm>
            <a:prstGeom prst="rect">
              <a:avLst/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 txBox="1"/>
            <p:nvPr/>
          </p:nvSpPr>
          <p:spPr>
            <a:xfrm>
              <a:off x="3457670" y="2764"/>
              <a:ext cx="2553421" cy="132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ThingsBoard_ Cloud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3968354" y="1031024"/>
              <a:ext cx="2298079" cy="440682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 txBox="1"/>
            <p:nvPr/>
          </p:nvSpPr>
          <p:spPr>
            <a:xfrm>
              <a:off x="3968354" y="1031024"/>
              <a:ext cx="2298079" cy="440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00" lIns="73650" spcFirstLastPara="1" rIns="73650" wrap="square" tIns="18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Times New Roman"/>
                <a:buNone/>
              </a:pPr>
              <a:r>
                <a:rPr lang="en-US" sz="2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admin</a:t>
              </a:r>
              <a:endParaRPr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3457670" y="2088663"/>
              <a:ext cx="2553421" cy="132204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 txBox="1"/>
            <p:nvPr/>
          </p:nvSpPr>
          <p:spPr>
            <a:xfrm>
              <a:off x="3457670" y="2088663"/>
              <a:ext cx="2553421" cy="132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 án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3968354" y="3116923"/>
              <a:ext cx="2298079" cy="440682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 txBox="1"/>
            <p:nvPr/>
          </p:nvSpPr>
          <p:spPr>
            <a:xfrm>
              <a:off x="3968354" y="3116923"/>
              <a:ext cx="2298079" cy="440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FrontEnd/ Tenant admin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3457670" y="4174562"/>
              <a:ext cx="2553421" cy="1322048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 txBox="1"/>
            <p:nvPr/>
          </p:nvSpPr>
          <p:spPr>
            <a:xfrm>
              <a:off x="3457670" y="4174562"/>
              <a:ext cx="2553421" cy="132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Quận Tân bình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3968354" y="5202822"/>
              <a:ext cx="2298079" cy="440682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 txBox="1"/>
            <p:nvPr/>
          </p:nvSpPr>
          <p:spPr>
            <a:xfrm>
              <a:off x="3968354" y="5202822"/>
              <a:ext cx="2298079" cy="440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BackEnd/Customer user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"/>
          <p:cNvSpPr txBox="1"/>
          <p:nvPr/>
        </p:nvSpPr>
        <p:spPr>
          <a:xfrm>
            <a:off x="2126226" y="146424"/>
            <a:ext cx="8168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Giám sát nhiệt độ của Thành phố Hồ Chí Minh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4208206" y="616092"/>
            <a:ext cx="6803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phân cấp của dự án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1" name="Google Shape;321;p14"/>
          <p:cNvGrpSpPr/>
          <p:nvPr/>
        </p:nvGrpSpPr>
        <p:grpSpPr>
          <a:xfrm>
            <a:off x="2468801" y="1066613"/>
            <a:ext cx="2810215" cy="5643655"/>
            <a:chOff x="1082453" y="1307"/>
            <a:chExt cx="2810215" cy="5643655"/>
          </a:xfrm>
        </p:grpSpPr>
        <p:sp>
          <p:nvSpPr>
            <p:cNvPr id="322" name="Google Shape;322;p14"/>
            <p:cNvSpPr/>
            <p:nvPr/>
          </p:nvSpPr>
          <p:spPr>
            <a:xfrm>
              <a:off x="2314104" y="3411015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81AF1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3" name="Google Shape;323;p14"/>
            <p:cNvSpPr/>
            <p:nvPr/>
          </p:nvSpPr>
          <p:spPr>
            <a:xfrm>
              <a:off x="2314104" y="1324039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4" name="Google Shape;324;p14"/>
            <p:cNvSpPr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solidFill>
              <a:schemeClr val="accent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 txBox="1"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ThingsBoard_ Cloud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 txBox="1"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00" lIns="73650" spcFirstLastPara="1" rIns="73650" wrap="square" tIns="18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Times New Roman"/>
                <a:buNone/>
              </a:pPr>
              <a:r>
                <a:rPr lang="en-US" sz="2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admin</a:t>
              </a:r>
              <a:endParaRPr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 txBox="1"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 án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 txBox="1"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FrontEnd/ Tenant admin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 txBox="1"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Quận Tân bình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 txBox="1"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BackEnd/Customer user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6" name="Google Shape;336;p14"/>
          <p:cNvSpPr/>
          <p:nvPr/>
        </p:nvSpPr>
        <p:spPr>
          <a:xfrm>
            <a:off x="6180804" y="1272931"/>
            <a:ext cx="3992511" cy="897879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admin ở đây là ThingsBoard, cùng cấp tài khoản Tenant admin cho nhóm BackEnd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"/>
          <p:cNvSpPr txBox="1"/>
          <p:nvPr/>
        </p:nvSpPr>
        <p:spPr>
          <a:xfrm>
            <a:off x="2126226" y="146424"/>
            <a:ext cx="8168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Giám sát nhiệt độ của Thành phố Hồ Chí Minh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15"/>
          <p:cNvSpPr txBox="1"/>
          <p:nvPr/>
        </p:nvSpPr>
        <p:spPr>
          <a:xfrm>
            <a:off x="4208206" y="616092"/>
            <a:ext cx="6803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phân cấp của dự án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3" name="Google Shape;343;p15"/>
          <p:cNvGrpSpPr/>
          <p:nvPr/>
        </p:nvGrpSpPr>
        <p:grpSpPr>
          <a:xfrm>
            <a:off x="2468801" y="1066613"/>
            <a:ext cx="2810215" cy="5643655"/>
            <a:chOff x="1082453" y="1307"/>
            <a:chExt cx="2810215" cy="5643655"/>
          </a:xfrm>
        </p:grpSpPr>
        <p:sp>
          <p:nvSpPr>
            <p:cNvPr id="344" name="Google Shape;344;p15"/>
            <p:cNvSpPr/>
            <p:nvPr/>
          </p:nvSpPr>
          <p:spPr>
            <a:xfrm>
              <a:off x="2314104" y="3411015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81AF1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5" name="Google Shape;345;p15"/>
            <p:cNvSpPr/>
            <p:nvPr/>
          </p:nvSpPr>
          <p:spPr>
            <a:xfrm>
              <a:off x="2314104" y="1324039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6" name="Google Shape;346;p15"/>
            <p:cNvSpPr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 txBox="1"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ThingsBoard_ Cloud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 txBox="1"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00" lIns="73650" spcFirstLastPara="1" rIns="73650" wrap="square" tIns="18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Times New Roman"/>
                <a:buNone/>
              </a:pPr>
              <a:r>
                <a:rPr lang="en-US" sz="2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admin</a:t>
              </a:r>
              <a:endParaRPr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solidFill>
              <a:schemeClr val="accent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 txBox="1"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 án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 txBox="1"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FrontEnd/ Tenant admin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 txBox="1"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Quận Tân bình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 txBox="1"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BackEnd/Customer user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58" name="Google Shape;358;p15"/>
          <p:cNvSpPr/>
          <p:nvPr/>
        </p:nvSpPr>
        <p:spPr>
          <a:xfrm>
            <a:off x="5781370" y="2760107"/>
            <a:ext cx="4513006" cy="897879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FrontEnd nhận được tài khoản Tenant admin. </a:t>
            </a:r>
            <a:endParaRPr/>
          </a:p>
        </p:txBody>
      </p:sp>
      <p:sp>
        <p:nvSpPr>
          <p:cNvPr id="359" name="Google Shape;359;p15"/>
          <p:cNvSpPr/>
          <p:nvPr/>
        </p:nvSpPr>
        <p:spPr>
          <a:xfrm>
            <a:off x="5781370" y="3869462"/>
            <a:ext cx="4513006" cy="897879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FrontEnd có quyền tạo Dashboard, tạo Customer user và chỉ định Dashboard cho customer user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6"/>
          <p:cNvSpPr txBox="1"/>
          <p:nvPr/>
        </p:nvSpPr>
        <p:spPr>
          <a:xfrm>
            <a:off x="2126226" y="146424"/>
            <a:ext cx="8168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Giám sát nhiệt độ của Thành phố Hồ Chí Minh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16"/>
          <p:cNvSpPr txBox="1"/>
          <p:nvPr/>
        </p:nvSpPr>
        <p:spPr>
          <a:xfrm>
            <a:off x="4208206" y="616092"/>
            <a:ext cx="6803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phân cấp của dự án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6" name="Google Shape;366;p16"/>
          <p:cNvGrpSpPr/>
          <p:nvPr/>
        </p:nvGrpSpPr>
        <p:grpSpPr>
          <a:xfrm>
            <a:off x="2468801" y="1066613"/>
            <a:ext cx="2810215" cy="5643655"/>
            <a:chOff x="1082453" y="1307"/>
            <a:chExt cx="2810215" cy="5643655"/>
          </a:xfrm>
        </p:grpSpPr>
        <p:sp>
          <p:nvSpPr>
            <p:cNvPr id="367" name="Google Shape;367;p16"/>
            <p:cNvSpPr/>
            <p:nvPr/>
          </p:nvSpPr>
          <p:spPr>
            <a:xfrm>
              <a:off x="2314104" y="3411015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81AF1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68" name="Google Shape;368;p16"/>
            <p:cNvSpPr/>
            <p:nvPr/>
          </p:nvSpPr>
          <p:spPr>
            <a:xfrm>
              <a:off x="2314104" y="1324039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69" name="Google Shape;369;p16"/>
            <p:cNvSpPr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 txBox="1"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ThingsBoard_ Cloud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 txBox="1"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00" lIns="73650" spcFirstLastPara="1" rIns="73650" wrap="square" tIns="18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Times New Roman"/>
                <a:buNone/>
              </a:pPr>
              <a:r>
                <a:rPr lang="en-US" sz="2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admin</a:t>
              </a:r>
              <a:endParaRPr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 txBox="1"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 án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 txBox="1"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FrontEnd/ Tenant admin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solidFill>
              <a:schemeClr val="accent2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 txBox="1"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Quận Tân bình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 txBox="1"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BackEnd/Customer user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81" name="Google Shape;381;p16"/>
          <p:cNvSpPr/>
          <p:nvPr/>
        </p:nvSpPr>
        <p:spPr>
          <a:xfrm>
            <a:off x="5781370" y="4612384"/>
            <a:ext cx="4513006" cy="897879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BackEnd là Customer user</a:t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>
            <a:off x="5781370" y="5708094"/>
            <a:ext cx="4513006" cy="897879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 quyền chỉ xem Dashboard mà nhóm FrontEnd đưa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"/>
          <p:cNvSpPr txBox="1"/>
          <p:nvPr/>
        </p:nvSpPr>
        <p:spPr>
          <a:xfrm>
            <a:off x="4336025" y="1592826"/>
            <a:ext cx="39820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PHẦN 4</a:t>
            </a:r>
            <a:endParaRPr b="1" sz="5000" u="sng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17"/>
          <p:cNvSpPr txBox="1"/>
          <p:nvPr/>
        </p:nvSpPr>
        <p:spPr>
          <a:xfrm>
            <a:off x="3165987" y="3079962"/>
            <a:ext cx="586002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HƯỚNG DẪN THAO TÁC TRÊN THINGSBOARD</a:t>
            </a:r>
            <a:endParaRPr b="1" sz="40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"/>
          <p:cNvSpPr txBox="1"/>
          <p:nvPr/>
        </p:nvSpPr>
        <p:spPr>
          <a:xfrm>
            <a:off x="4719482" y="4896465"/>
            <a:ext cx="3706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Tạo customer là Quận Tân Bình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4" name="Google Shape;3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48232"/>
            <a:ext cx="12192000" cy="256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/>
          <p:nvPr/>
        </p:nvSpPr>
        <p:spPr>
          <a:xfrm>
            <a:off x="3844414" y="4798141"/>
            <a:ext cx="4935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Trong Customer đó tạo ra User là BackEnd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0" name="Google Shape;4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83322"/>
            <a:ext cx="12192000" cy="209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"/>
          <p:cNvGrpSpPr/>
          <p:nvPr/>
        </p:nvGrpSpPr>
        <p:grpSpPr>
          <a:xfrm>
            <a:off x="754027" y="568949"/>
            <a:ext cx="2408463" cy="5720099"/>
            <a:chOff x="3457897" y="2639"/>
            <a:chExt cx="2408463" cy="5720099"/>
          </a:xfrm>
        </p:grpSpPr>
        <p:sp>
          <p:nvSpPr>
            <p:cNvPr id="151" name="Google Shape;151;p2"/>
            <p:cNvSpPr/>
            <p:nvPr/>
          </p:nvSpPr>
          <p:spPr>
            <a:xfrm>
              <a:off x="3457897" y="2639"/>
              <a:ext cx="2408463" cy="1204231"/>
            </a:xfrm>
            <a:prstGeom prst="roundRect">
              <a:avLst>
                <a:gd fmla="val 10000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 txBox="1"/>
            <p:nvPr/>
          </p:nvSpPr>
          <p:spPr>
            <a:xfrm>
              <a:off x="3493168" y="37910"/>
              <a:ext cx="2337921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975" lIns="70475" spcFirstLastPara="1" rIns="70475" wrap="square" tIns="4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Trebuchet MS"/>
                <a:buNone/>
              </a:pPr>
              <a:r>
                <a:rPr lang="en-US" sz="37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Quản lý thiết bị</a:t>
              </a:r>
              <a:endParaRPr sz="3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698743" y="1206871"/>
              <a:ext cx="240846" cy="90317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4" name="Google Shape;154;p2"/>
            <p:cNvSpPr/>
            <p:nvPr/>
          </p:nvSpPr>
          <p:spPr>
            <a:xfrm>
              <a:off x="3939590" y="1507928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3974861" y="1543199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62850" spcFirstLastPara="1" rIns="6285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Trebuchet MS"/>
                <a:buNone/>
              </a:pPr>
              <a:r>
                <a:rPr lang="en-US" sz="3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Kết nối đa dạng</a:t>
              </a:r>
              <a:endParaRPr sz="3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698743" y="1206871"/>
              <a:ext cx="240846" cy="240846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7" name="Google Shape;157;p2"/>
            <p:cNvSpPr/>
            <p:nvPr/>
          </p:nvSpPr>
          <p:spPr>
            <a:xfrm>
              <a:off x="3939590" y="3013218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 txBox="1"/>
            <p:nvPr/>
          </p:nvSpPr>
          <p:spPr>
            <a:xfrm>
              <a:off x="3974861" y="3048489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62850" spcFirstLastPara="1" rIns="6285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Trebuchet MS"/>
                <a:buNone/>
              </a:pPr>
              <a:r>
                <a:rPr lang="en-US" sz="3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Cấu hình linh hoạt</a:t>
              </a:r>
              <a:endParaRPr sz="3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698743" y="1206871"/>
              <a:ext cx="240846" cy="3913752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0" name="Google Shape;160;p2"/>
            <p:cNvSpPr/>
            <p:nvPr/>
          </p:nvSpPr>
          <p:spPr>
            <a:xfrm>
              <a:off x="3939590" y="4518507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 txBox="1"/>
            <p:nvPr/>
          </p:nvSpPr>
          <p:spPr>
            <a:xfrm>
              <a:off x="3974861" y="4553778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62850" spcFirstLastPara="1" rIns="6285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Trebuchet MS"/>
                <a:buNone/>
              </a:pPr>
              <a:r>
                <a:rPr lang="en-US" sz="33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Quản lý firmware</a:t>
              </a:r>
              <a:endParaRPr sz="3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descr="Ảnh có chứa văn bản, vòng tròn, ảnh chụp màn hình, biểu đồ&#10;&#10;Mô tả được tạo tự động" id="162" name="Google Shape;1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1497" y="-32901"/>
            <a:ext cx="4840946" cy="2723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ảnh chụp màn hình, biểu đồ, số&#10;&#10;Mô tả được tạo tự động" id="163" name="Google Shape;16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1066" y="2772752"/>
            <a:ext cx="3751377" cy="1820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điện tử, mạch điện, Linh kiện điện, Thành phần mạch điện&#10;&#10;Mô tả được tạo tự động" id="164" name="Google Shape;16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8775" y="4676298"/>
            <a:ext cx="3048000" cy="203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0"/>
          <p:cNvSpPr txBox="1"/>
          <p:nvPr/>
        </p:nvSpPr>
        <p:spPr>
          <a:xfrm>
            <a:off x="4424515" y="4645740"/>
            <a:ext cx="43065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Tạo Dashboard ở mục Dashboard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6" name="Google Shape;4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1418"/>
            <a:ext cx="12116850" cy="1691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"/>
          <p:cNvSpPr txBox="1"/>
          <p:nvPr/>
        </p:nvSpPr>
        <p:spPr>
          <a:xfrm>
            <a:off x="4434348" y="5142271"/>
            <a:ext cx="54765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Tạo Device ở mục Device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2" name="Google Shape;4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37962"/>
            <a:ext cx="12192000" cy="181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2"/>
          <p:cNvSpPr txBox="1"/>
          <p:nvPr/>
        </p:nvSpPr>
        <p:spPr>
          <a:xfrm>
            <a:off x="3628102" y="4955669"/>
            <a:ext cx="49357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Để User xem được Dashboard chỉnh owner của Dashboard và Device là Quận Tân Bình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8" name="Google Shape;4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361" y="929840"/>
            <a:ext cx="9507277" cy="384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3"/>
          <p:cNvSpPr txBox="1"/>
          <p:nvPr/>
        </p:nvSpPr>
        <p:spPr>
          <a:xfrm>
            <a:off x="4011562" y="5752082"/>
            <a:ext cx="4935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Chỉ định Home Dashboard cho User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7110" y="287879"/>
            <a:ext cx="6817780" cy="5011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"/>
          <p:cNvSpPr txBox="1"/>
          <p:nvPr/>
        </p:nvSpPr>
        <p:spPr>
          <a:xfrm>
            <a:off x="4336025" y="1592826"/>
            <a:ext cx="39820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PHẦN 5</a:t>
            </a:r>
            <a:endParaRPr b="1" sz="5000" u="sng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3038168" y="3075057"/>
            <a:ext cx="780681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GIAO DIỆN THINGSBOARD</a:t>
            </a:r>
            <a:endParaRPr b="1" sz="40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văn bản, phần mềm, số, Biểu tượng máy tính&#10;&#10;Mô tả được tạo tự động" id="435" name="Google Shape;4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811" y="744500"/>
            <a:ext cx="10590378" cy="502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văn bản, ảnh chụp màn hình, số, biểu đồ&#10;&#10;Mô tả được tạo tự động" id="440" name="Google Shape;4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94" y="1268306"/>
            <a:ext cx="10400974" cy="4926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9487"/>
            <a:ext cx="12192000" cy="50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văn bản, ảnh chụp màn hình, Phông chữ, số&#10;&#10;Mô tả được tạo tự động" id="450" name="Google Shape;4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932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28"/>
          <p:cNvCxnSpPr/>
          <p:nvPr/>
        </p:nvCxnSpPr>
        <p:spPr>
          <a:xfrm>
            <a:off x="3210079" y="1573887"/>
            <a:ext cx="0" cy="371022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Ảnh có chứa văn bản, ảnh chụp màn hình, Phông chữ, số&#10;&#10;Mô tả được tạo tự động" id="452" name="Google Shape;45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931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28"/>
          <p:cNvCxnSpPr/>
          <p:nvPr/>
        </p:nvCxnSpPr>
        <p:spPr>
          <a:xfrm>
            <a:off x="6072595" y="1573887"/>
            <a:ext cx="0" cy="371022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Ảnh có chứa văn bản, ảnh chụp màn hình, Phông chữ, số&#10;&#10;Mô tả được tạo tự động" id="454" name="Google Shape;45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1026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28"/>
          <p:cNvCxnSpPr/>
          <p:nvPr/>
        </p:nvCxnSpPr>
        <p:spPr>
          <a:xfrm>
            <a:off x="8956620" y="1573887"/>
            <a:ext cx="0" cy="371022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Ảnh có chứa văn bản, ảnh chụp màn hình, Phông chữ, số&#10;&#10;Mô tả được tạo tự động" id="456" name="Google Shape;45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35962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văn bản, ảnh chụp màn hình, Phông chữ, số&#10;&#10;Mô tả được tạo tự động" id="461" name="Google Shape;4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932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29"/>
          <p:cNvCxnSpPr/>
          <p:nvPr/>
        </p:nvCxnSpPr>
        <p:spPr>
          <a:xfrm>
            <a:off x="3210079" y="1573887"/>
            <a:ext cx="0" cy="371022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Ảnh có chứa văn bản, ảnh chụp màn hình, Phông chữ, số&#10;&#10;Mô tả được tạo tự động" id="463" name="Google Shape;46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931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29"/>
          <p:cNvCxnSpPr/>
          <p:nvPr/>
        </p:nvCxnSpPr>
        <p:spPr>
          <a:xfrm>
            <a:off x="6072595" y="1573887"/>
            <a:ext cx="0" cy="371022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Ảnh có chứa văn bản, ảnh chụp màn hình, Phông chữ, số&#10;&#10;Mô tả được tạo tự động" id="465" name="Google Shape;46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1026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29"/>
          <p:cNvCxnSpPr/>
          <p:nvPr/>
        </p:nvCxnSpPr>
        <p:spPr>
          <a:xfrm>
            <a:off x="8956620" y="1573887"/>
            <a:ext cx="0" cy="371022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Ảnh có chứa văn bản, ảnh chụp màn hình, Phông chữ, số&#10;&#10;Mô tả được tạo tự động" id="467" name="Google Shape;46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35962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3"/>
          <p:cNvGrpSpPr/>
          <p:nvPr/>
        </p:nvGrpSpPr>
        <p:grpSpPr>
          <a:xfrm>
            <a:off x="323782" y="568664"/>
            <a:ext cx="3268953" cy="5720669"/>
            <a:chOff x="3027652" y="2354"/>
            <a:chExt cx="3268953" cy="5720669"/>
          </a:xfrm>
        </p:grpSpPr>
        <p:sp>
          <p:nvSpPr>
            <p:cNvPr id="170" name="Google Shape;170;p3"/>
            <p:cNvSpPr/>
            <p:nvPr/>
          </p:nvSpPr>
          <p:spPr>
            <a:xfrm>
              <a:off x="3027652" y="2354"/>
              <a:ext cx="3268953" cy="1634476"/>
            </a:xfrm>
            <a:prstGeom prst="roundRect">
              <a:avLst>
                <a:gd fmla="val 10000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 txBox="1"/>
            <p:nvPr/>
          </p:nvSpPr>
          <p:spPr>
            <a:xfrm>
              <a:off x="3075524" y="50226"/>
              <a:ext cx="3173209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675" lIns="89525" spcFirstLastPara="1" rIns="89525" wrap="square" tIns="5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00"/>
                <a:buFont typeface="Trebuchet MS"/>
                <a:buNone/>
              </a:pPr>
              <a:r>
                <a:rPr lang="en-US" sz="47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Trực quan hóa dữ liệu</a:t>
              </a:r>
              <a:endParaRPr sz="4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354547" y="1636831"/>
              <a:ext cx="326895" cy="122585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3" name="Google Shape;173;p3"/>
            <p:cNvSpPr/>
            <p:nvPr/>
          </p:nvSpPr>
          <p:spPr>
            <a:xfrm>
              <a:off x="3681442" y="2045451"/>
              <a:ext cx="2615162" cy="163447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 txBox="1"/>
            <p:nvPr/>
          </p:nvSpPr>
          <p:spPr>
            <a:xfrm>
              <a:off x="3729314" y="2093323"/>
              <a:ext cx="2519418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76200" spcFirstLastPara="1" rIns="76200" wrap="square" tIns="50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Trebuchet MS"/>
                <a:buNone/>
              </a:pPr>
              <a:r>
                <a:rPr lang="en-US" sz="4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Tùy chỉnh Dashboard</a:t>
              </a:r>
              <a:endParaRPr sz="4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354547" y="1636831"/>
              <a:ext cx="326895" cy="326895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6" name="Google Shape;176;p3"/>
            <p:cNvSpPr/>
            <p:nvPr/>
          </p:nvSpPr>
          <p:spPr>
            <a:xfrm>
              <a:off x="3681442" y="4088547"/>
              <a:ext cx="2615162" cy="163447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3729314" y="4136419"/>
              <a:ext cx="2519418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76200" spcFirstLastPara="1" rIns="76200" wrap="square" tIns="50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Trebuchet MS"/>
                <a:buNone/>
              </a:pPr>
              <a:r>
                <a:rPr lang="en-US" sz="4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Widget đa dạng</a:t>
              </a:r>
              <a:endParaRPr sz="4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descr="Ảnh có chứa văn bản, ảnh chụp màn hình, biểu đồ, số&#10;&#10;Mô tả được tạo tự động" id="178" name="Google Shape;1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5580" y="566310"/>
            <a:ext cx="4564185" cy="2567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ảnh chụp màn hình, phần mềm, Biểu tượng máy tính&#10;&#10;Mô tả được tạo tự động" id="179" name="Google Shape;1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7002" y="3809280"/>
            <a:ext cx="4761342" cy="2482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/>
          <p:nvPr/>
        </p:nvSpPr>
        <p:spPr>
          <a:xfrm>
            <a:off x="4908199" y="1856300"/>
            <a:ext cx="2597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PHẦN 6</a:t>
            </a:r>
            <a:endParaRPr b="1" sz="5000" u="sng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3" name="Google Shape;473;p30"/>
          <p:cNvSpPr txBox="1"/>
          <p:nvPr/>
        </p:nvSpPr>
        <p:spPr>
          <a:xfrm>
            <a:off x="2107900" y="3075050"/>
            <a:ext cx="844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BẢO TRÌ VÀ NÂNG CẤP HỆ THỐNG</a:t>
            </a:r>
            <a:endParaRPr b="1" sz="40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 txBox="1"/>
          <p:nvPr/>
        </p:nvSpPr>
        <p:spPr>
          <a:xfrm>
            <a:off x="4757979" y="697424"/>
            <a:ext cx="19217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Bảo trì</a:t>
            </a:r>
            <a:endParaRPr b="1" sz="4000">
              <a:solidFill>
                <a:srgbClr val="92D05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31"/>
          <p:cNvSpPr txBox="1"/>
          <p:nvPr/>
        </p:nvSpPr>
        <p:spPr>
          <a:xfrm>
            <a:off x="1534331" y="1849894"/>
            <a:ext cx="3797085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Bảo trì định kì</a:t>
            </a:r>
            <a:endParaRPr sz="2800">
              <a:solidFill>
                <a:srgbClr val="0066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Sao lưu dữ liệu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Cập nhật phần mềm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nhật ký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tài nguyên hệ thống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Tối ưu hóa cấu hình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kết nối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31"/>
          <p:cNvSpPr txBox="1"/>
          <p:nvPr/>
        </p:nvSpPr>
        <p:spPr>
          <a:xfrm>
            <a:off x="6096000" y="1849894"/>
            <a:ext cx="3923651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Bảo trì sự cố</a:t>
            </a:r>
            <a:endParaRPr sz="2800">
              <a:solidFill>
                <a:srgbClr val="0066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Phục hồi dữ liệu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Khắc phục lỗi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cấu hình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 kiếm sự hỗ trợ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2"/>
          <p:cNvSpPr txBox="1"/>
          <p:nvPr/>
        </p:nvSpPr>
        <p:spPr>
          <a:xfrm>
            <a:off x="3763505" y="712923"/>
            <a:ext cx="46649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Nâng cấp hệ thống</a:t>
            </a:r>
            <a:endParaRPr b="1" sz="4000">
              <a:solidFill>
                <a:srgbClr val="92D05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Google Shape;486;p32"/>
          <p:cNvSpPr txBox="1"/>
          <p:nvPr/>
        </p:nvSpPr>
        <p:spPr>
          <a:xfrm>
            <a:off x="632847" y="1923720"/>
            <a:ext cx="525650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Nghiên cứu phiên bản mới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7127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 hiểu các thay đổi mới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7127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tính tương thích của hệ thống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Lập kế hoạch nâng cấp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7127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Chọn thời gian phù hợp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7127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Chuẩn bị môi trường thử nghiệm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7127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 báo cho người dung</a:t>
            </a:r>
            <a:endParaRPr/>
          </a:p>
        </p:txBody>
      </p:sp>
      <p:sp>
        <p:nvSpPr>
          <p:cNvPr id="487" name="Google Shape;487;p32"/>
          <p:cNvSpPr txBox="1"/>
          <p:nvPr/>
        </p:nvSpPr>
        <p:spPr>
          <a:xfrm>
            <a:off x="6411135" y="1923720"/>
            <a:ext cx="5148018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Thực hiên nâng cấp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Tắt hệ thống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Cập nhật phần mềm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Khởi động lại hệ thống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chức năng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hiệu năng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nhật ký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"/>
          <p:cNvGrpSpPr/>
          <p:nvPr/>
        </p:nvGrpSpPr>
        <p:grpSpPr>
          <a:xfrm>
            <a:off x="323782" y="568664"/>
            <a:ext cx="3268953" cy="5720669"/>
            <a:chOff x="3027652" y="2354"/>
            <a:chExt cx="3268953" cy="5720669"/>
          </a:xfrm>
        </p:grpSpPr>
        <p:sp>
          <p:nvSpPr>
            <p:cNvPr id="185" name="Google Shape;185;p4"/>
            <p:cNvSpPr/>
            <p:nvPr/>
          </p:nvSpPr>
          <p:spPr>
            <a:xfrm>
              <a:off x="3027652" y="2354"/>
              <a:ext cx="3268953" cy="1634476"/>
            </a:xfrm>
            <a:prstGeom prst="roundRect">
              <a:avLst>
                <a:gd fmla="val 10000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 txBox="1"/>
            <p:nvPr/>
          </p:nvSpPr>
          <p:spPr>
            <a:xfrm>
              <a:off x="3075524" y="50226"/>
              <a:ext cx="3173209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675" lIns="89525" spcFirstLastPara="1" rIns="89525" wrap="square" tIns="5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00"/>
                <a:buFont typeface="Trebuchet MS"/>
                <a:buNone/>
              </a:pPr>
              <a:r>
                <a:rPr lang="en-US" sz="47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Quản lý người dùng</a:t>
              </a:r>
              <a:endParaRPr sz="4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354547" y="1636831"/>
              <a:ext cx="326895" cy="122585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8" name="Google Shape;188;p4"/>
            <p:cNvSpPr/>
            <p:nvPr/>
          </p:nvSpPr>
          <p:spPr>
            <a:xfrm>
              <a:off x="3681442" y="2045451"/>
              <a:ext cx="2615162" cy="163447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3729314" y="2093323"/>
              <a:ext cx="2519418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66675" spcFirstLastPara="1" rIns="66675" wrap="square" tIns="4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Trebuchet MS"/>
                <a:buNone/>
              </a:pPr>
              <a:r>
                <a:rPr lang="en-US" sz="35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Quản lý nhiều người dùng</a:t>
              </a:r>
              <a:endParaRPr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354547" y="1636831"/>
              <a:ext cx="326895" cy="326895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1" name="Google Shape;191;p4"/>
            <p:cNvSpPr/>
            <p:nvPr/>
          </p:nvSpPr>
          <p:spPr>
            <a:xfrm>
              <a:off x="3681442" y="4088547"/>
              <a:ext cx="2615162" cy="163447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 txBox="1"/>
            <p:nvPr/>
          </p:nvSpPr>
          <p:spPr>
            <a:xfrm>
              <a:off x="3729314" y="4136419"/>
              <a:ext cx="2519418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66675" spcFirstLastPara="1" rIns="66675" wrap="square" tIns="4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Trebuchet MS"/>
                <a:buNone/>
              </a:pPr>
              <a:r>
                <a:rPr lang="en-US" sz="35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Phân quyền</a:t>
              </a:r>
              <a:endParaRPr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descr="Ảnh có chứa văn bản, ảnh chụp màn hình, Phông chữ, biểu đồ&#10;&#10;Mô tả được tạo tự động" id="193" name="Google Shape;19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420" y="2090057"/>
            <a:ext cx="6288036" cy="353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5"/>
          <p:cNvGrpSpPr/>
          <p:nvPr/>
        </p:nvGrpSpPr>
        <p:grpSpPr>
          <a:xfrm>
            <a:off x="754027" y="568949"/>
            <a:ext cx="2408463" cy="5720099"/>
            <a:chOff x="3457897" y="2639"/>
            <a:chExt cx="2408463" cy="5720099"/>
          </a:xfrm>
        </p:grpSpPr>
        <p:sp>
          <p:nvSpPr>
            <p:cNvPr id="199" name="Google Shape;199;p5"/>
            <p:cNvSpPr/>
            <p:nvPr/>
          </p:nvSpPr>
          <p:spPr>
            <a:xfrm>
              <a:off x="3457897" y="2639"/>
              <a:ext cx="2408463" cy="1204231"/>
            </a:xfrm>
            <a:prstGeom prst="roundRect">
              <a:avLst>
                <a:gd fmla="val 10000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 txBox="1"/>
            <p:nvPr/>
          </p:nvSpPr>
          <p:spPr>
            <a:xfrm>
              <a:off x="3493168" y="37910"/>
              <a:ext cx="2337921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50" lIns="72375" spcFirstLastPara="1" rIns="72375" wrap="square" tIns="48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800"/>
                <a:buFont typeface="Trebuchet MS"/>
                <a:buNone/>
              </a:pPr>
              <a:r>
                <a:rPr lang="en-US" sz="3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Các tính năng khác</a:t>
              </a:r>
              <a:endParaRPr sz="3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698743" y="1206871"/>
              <a:ext cx="240846" cy="90317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2" name="Google Shape;202;p5"/>
            <p:cNvSpPr/>
            <p:nvPr/>
          </p:nvSpPr>
          <p:spPr>
            <a:xfrm>
              <a:off x="3939590" y="1507928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 txBox="1"/>
            <p:nvPr/>
          </p:nvSpPr>
          <p:spPr>
            <a:xfrm>
              <a:off x="3974861" y="1543199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750" lIns="47625" spcFirstLastPara="1" rIns="47625" wrap="square" tIns="31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Trebuchet MS"/>
                <a:buNone/>
              </a:pPr>
              <a:r>
                <a:rPr lang="en-US" sz="25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Quy tắc tự động hóa</a:t>
              </a:r>
              <a:endParaRPr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3698743" y="1206871"/>
              <a:ext cx="240846" cy="240846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5" name="Google Shape;205;p5"/>
            <p:cNvSpPr/>
            <p:nvPr/>
          </p:nvSpPr>
          <p:spPr>
            <a:xfrm>
              <a:off x="3939590" y="3013218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 txBox="1"/>
            <p:nvPr/>
          </p:nvSpPr>
          <p:spPr>
            <a:xfrm>
              <a:off x="3974861" y="3048489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750" lIns="47625" spcFirstLastPara="1" rIns="47625" wrap="square" tIns="31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Trebuchet MS"/>
                <a:buNone/>
              </a:pPr>
              <a:r>
                <a:rPr lang="en-US" sz="25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Tích hợp với khác hệ thống khác</a:t>
              </a:r>
              <a:endParaRPr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698743" y="1206871"/>
              <a:ext cx="240846" cy="3913752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8" name="Google Shape;208;p5"/>
            <p:cNvSpPr/>
            <p:nvPr/>
          </p:nvSpPr>
          <p:spPr>
            <a:xfrm>
              <a:off x="3939590" y="4518507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 txBox="1"/>
            <p:nvPr/>
          </p:nvSpPr>
          <p:spPr>
            <a:xfrm>
              <a:off x="3974861" y="4553778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750" lIns="47625" spcFirstLastPara="1" rIns="47625" wrap="square" tIns="31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Trebuchet MS"/>
                <a:buNone/>
              </a:pPr>
              <a:r>
                <a:rPr lang="en-US" sz="25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Cộng đồng phát triển</a:t>
              </a:r>
              <a:endParaRPr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descr="Ảnh có chứa biểu đồ, Đồ họa, thiết kế&#10;&#10;Mô tả được tạo tự động" id="210" name="Google Shape;2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356" y="566310"/>
            <a:ext cx="6895472" cy="2528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òng tròn, tác phẩm nghệ thuật, ảnh chụp màn hình, phim hoạt hình&#10;&#10;Mô tả được tạo tự động" id="211" name="Google Shape;2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0342" y="3546808"/>
            <a:ext cx="51435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 txBox="1"/>
          <p:nvPr/>
        </p:nvSpPr>
        <p:spPr>
          <a:xfrm>
            <a:off x="4336025" y="1592826"/>
            <a:ext cx="39820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PHẦN 2</a:t>
            </a:r>
            <a:endParaRPr b="1" sz="5000" u="sng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2566219" y="2960809"/>
            <a:ext cx="607633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GIỚI THIỆU VỀ SƠ ĐỒ PHÂN CẤP CHÍNH TRONG THINGSBOARD</a:t>
            </a:r>
            <a:endParaRPr b="1" sz="40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 txBox="1"/>
          <p:nvPr/>
        </p:nvSpPr>
        <p:spPr>
          <a:xfrm>
            <a:off x="2964425" y="1140542"/>
            <a:ext cx="626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CẤP TRONG THINGSBOARD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3" name="Google Shape;223;p7"/>
          <p:cNvGrpSpPr/>
          <p:nvPr/>
        </p:nvGrpSpPr>
        <p:grpSpPr>
          <a:xfrm>
            <a:off x="2034381" y="2990380"/>
            <a:ext cx="8123237" cy="1160462"/>
            <a:chOff x="2381" y="1692522"/>
            <a:chExt cx="8123237" cy="1160462"/>
          </a:xfrm>
        </p:grpSpPr>
        <p:sp>
          <p:nvSpPr>
            <p:cNvPr id="224" name="Google Shape;224;p7"/>
            <p:cNvSpPr/>
            <p:nvPr/>
          </p:nvSpPr>
          <p:spPr>
            <a:xfrm>
              <a:off x="2381" y="1692522"/>
              <a:ext cx="2901156" cy="1160462"/>
            </a:xfrm>
            <a:prstGeom prst="chevron">
              <a:avLst>
                <a:gd fmla="val 50000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 txBox="1"/>
            <p:nvPr/>
          </p:nvSpPr>
          <p:spPr>
            <a:xfrm>
              <a:off x="582612" y="1692522"/>
              <a:ext cx="1740694" cy="1160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650" lIns="116000" spcFirstLastPara="1" rIns="38650" wrap="square" tIns="3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Trebuchet MS"/>
                <a:buNone/>
              </a:pPr>
              <a:r>
                <a:rPr lang="en-US" sz="29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System admin</a:t>
              </a:r>
              <a:endParaRPr sz="2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2613421" y="1692522"/>
              <a:ext cx="2901156" cy="1160462"/>
            </a:xfrm>
            <a:prstGeom prst="chevron">
              <a:avLst>
                <a:gd fmla="val 50000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 txBox="1"/>
            <p:nvPr/>
          </p:nvSpPr>
          <p:spPr>
            <a:xfrm>
              <a:off x="3193652" y="1692522"/>
              <a:ext cx="1740694" cy="1160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650" lIns="116000" spcFirstLastPara="1" rIns="38650" wrap="square" tIns="3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Trebuchet MS"/>
                <a:buNone/>
              </a:pPr>
              <a:r>
                <a:rPr lang="en-US" sz="29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Tenant admin</a:t>
              </a:r>
              <a:endParaRPr sz="2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5224462" y="1692522"/>
              <a:ext cx="2901156" cy="1160462"/>
            </a:xfrm>
            <a:prstGeom prst="chevron">
              <a:avLst>
                <a:gd fmla="val 50000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 txBox="1"/>
            <p:nvPr/>
          </p:nvSpPr>
          <p:spPr>
            <a:xfrm>
              <a:off x="5804693" y="1692522"/>
              <a:ext cx="1740694" cy="1160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650" lIns="116000" spcFirstLastPara="1" rIns="38650" wrap="square" tIns="38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Trebuchet MS"/>
                <a:buNone/>
              </a:pPr>
              <a:r>
                <a:rPr lang="en-US" sz="29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Customer</a:t>
              </a:r>
              <a:endParaRPr sz="2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 txBox="1"/>
          <p:nvPr/>
        </p:nvSpPr>
        <p:spPr>
          <a:xfrm>
            <a:off x="2116393" y="1416841"/>
            <a:ext cx="6705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 Multi-tenant được thể hiện ở chức vụ System administrator</a:t>
            </a:r>
            <a:endParaRPr/>
          </a:p>
        </p:txBody>
      </p:sp>
      <p:sp>
        <p:nvSpPr>
          <p:cNvPr id="235" name="Google Shape;235;p8"/>
          <p:cNvSpPr txBox="1"/>
          <p:nvPr/>
        </p:nvSpPr>
        <p:spPr>
          <a:xfrm>
            <a:off x="3758379" y="153517"/>
            <a:ext cx="42155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administrator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2116393" y="1934338"/>
            <a:ext cx="69587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administrator có thể tạo và quản lý các Tenants như tạo ra nhiều tài khoản Tenants và các Tenants profile.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7" name="Google Shape;237;p8"/>
          <p:cNvCxnSpPr>
            <a:stCxn id="238" idx="2"/>
          </p:cNvCxnSpPr>
          <p:nvPr/>
        </p:nvCxnSpPr>
        <p:spPr>
          <a:xfrm flipH="1">
            <a:off x="4364302" y="3508468"/>
            <a:ext cx="1054500" cy="14415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" name="Google Shape;239;p8"/>
          <p:cNvCxnSpPr>
            <a:stCxn id="238" idx="2"/>
          </p:cNvCxnSpPr>
          <p:nvPr/>
        </p:nvCxnSpPr>
        <p:spPr>
          <a:xfrm>
            <a:off x="5418802" y="3508468"/>
            <a:ext cx="1366800" cy="14415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0" name="Google Shape;240;p8"/>
          <p:cNvSpPr txBox="1"/>
          <p:nvPr/>
        </p:nvSpPr>
        <p:spPr>
          <a:xfrm>
            <a:off x="4656803" y="5604577"/>
            <a:ext cx="18386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Systen admin có thể quản lý nhiều Tenant</a:t>
            </a:r>
            <a:endParaRPr i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4473676" y="3113442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Admin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3479390" y="4975181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Tenant_admin_1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5685502" y="4967644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Tenant_admin_n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1988573" y="954456"/>
            <a:ext cx="7273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Tính chất Multi-Tenants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 txBox="1"/>
          <p:nvPr/>
        </p:nvSpPr>
        <p:spPr>
          <a:xfrm>
            <a:off x="3758379" y="153517"/>
            <a:ext cx="42155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administrator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9" name="Google Shape;249;p9"/>
          <p:cNvCxnSpPr>
            <a:stCxn id="250" idx="2"/>
          </p:cNvCxnSpPr>
          <p:nvPr/>
        </p:nvCxnSpPr>
        <p:spPr>
          <a:xfrm flipH="1">
            <a:off x="4304079" y="3074339"/>
            <a:ext cx="1054500" cy="14415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1" name="Google Shape;251;p9"/>
          <p:cNvCxnSpPr>
            <a:stCxn id="250" idx="2"/>
          </p:cNvCxnSpPr>
          <p:nvPr/>
        </p:nvCxnSpPr>
        <p:spPr>
          <a:xfrm>
            <a:off x="5358579" y="3074339"/>
            <a:ext cx="1366800" cy="14415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2" name="Google Shape;252;p9"/>
          <p:cNvSpPr txBox="1"/>
          <p:nvPr/>
        </p:nvSpPr>
        <p:spPr>
          <a:xfrm>
            <a:off x="4596580" y="5170448"/>
            <a:ext cx="18386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Systen admin có thể quản lý nhiều Tenant</a:t>
            </a:r>
            <a:endParaRPr i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4413453" y="2679313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Admin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3419167" y="4541052"/>
            <a:ext cx="1890252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Tenant_admin_1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5625279" y="4533515"/>
            <a:ext cx="2024218" cy="395026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Tenant_admin_n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1988573" y="954456"/>
            <a:ext cx="7273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Các chức năng của System admin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9"/>
          <p:cNvSpPr txBox="1"/>
          <p:nvPr/>
        </p:nvSpPr>
        <p:spPr>
          <a:xfrm>
            <a:off x="2013152" y="1401156"/>
            <a:ext cx="770603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Giới hạn số lượng các thưc thể (Entity) của Tenant_admin.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Tạo ra, xóa các tài khoản Tenant_admin.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hương diện">
  <a:themeElements>
    <a:clrScheme name="Phương diện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2024-07-04T06:30:46Z</dcterms:created>
  <dc:creator>Mu Lemonday</dc:creator>
</cp:coreProperties>
</file>